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77" r:id="rId6"/>
    <p:sldId id="262" r:id="rId7"/>
    <p:sldId id="261" r:id="rId8"/>
    <p:sldId id="278" r:id="rId9"/>
    <p:sldId id="263" r:id="rId10"/>
    <p:sldId id="268" r:id="rId11"/>
    <p:sldId id="269" r:id="rId12"/>
    <p:sldId id="266" r:id="rId13"/>
    <p:sldId id="267" r:id="rId14"/>
    <p:sldId id="270" r:id="rId15"/>
    <p:sldId id="279" r:id="rId16"/>
    <p:sldId id="272" r:id="rId17"/>
    <p:sldId id="273" r:id="rId18"/>
    <p:sldId id="274" r:id="rId19"/>
    <p:sldId id="276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 snapToGrid="0">
      <p:cViewPr varScale="1">
        <p:scale>
          <a:sx n="58" d="100"/>
          <a:sy n="58" d="100"/>
        </p:scale>
        <p:origin x="279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195E7-CF70-4AE7-9343-D5390DBCA3B6}" type="datetimeFigureOut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BF993-F553-45B5-9AD6-64EFF5FA09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5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26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1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state-of-the-art </a:t>
            </a:r>
            <a:r>
              <a:rPr lang="zh-TW" altLang="en-US" sz="1200" dirty="0" smtClean="0"/>
              <a:t>當代最尖端的意思 </a:t>
            </a:r>
            <a:r>
              <a:rPr lang="en-US" altLang="zh-TW" sz="1200" dirty="0" smtClean="0"/>
              <a:t>execute</a:t>
            </a:r>
            <a:r>
              <a:rPr lang="zh-TW" altLang="en-US" sz="1200" dirty="0" smtClean="0"/>
              <a:t>施行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75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B847-8081-4113-BD35-12D714F62BFA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87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490A-CE3B-4D57-A9F4-5AD76DA9E136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06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2B5-7C4E-4A64-B4F1-0EA3751320C6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55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E07-1EB6-46C7-B60D-1B60E52A633B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6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A671-1043-46A1-8682-3CD34639EA21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38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EED3-5F00-47AA-9508-010FDD1DE563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97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C5DE-C656-4E76-A1B3-3681F8506B7E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81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45A5-6BE9-4159-9201-062DD6027CEA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65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D1A9-24E2-45C8-BFF1-BCD9FB3E7C2D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13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54DF8-34C2-4640-9CE2-EE72DB3AC654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13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5A0A-2C26-4BD9-B1E7-08B2AF323454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5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5D54-B733-4F85-9327-07888E9D4D84}" type="datetime1">
              <a:rPr lang="zh-TW" altLang="en-US" smtClean="0"/>
              <a:t>2014/8/11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AD7BD-E49C-4A61-A795-18DB5045E2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9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CH5 Overview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9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5680" y="1412777"/>
            <a:ext cx="7093446" cy="503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703512" y="188640"/>
          <a:ext cx="1584176" cy="2262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698400" imgH="914400" progId="Equation.DSMT4">
                  <p:embed/>
                </p:oleObj>
              </mc:Choice>
              <mc:Fallback>
                <p:oleObj name="Equation" r:id="rId4" imgW="6984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2" y="188640"/>
                        <a:ext cx="1584176" cy="2262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9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6" y="0"/>
            <a:ext cx="6820420" cy="667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5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err="1" smtClean="0">
                <a:latin typeface="+mn-lt"/>
              </a:rPr>
              <a:t>Cointegration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12058" y="900952"/>
                <a:ext cx="12079942" cy="5446059"/>
              </a:xfrm>
            </p:spPr>
            <p:txBody>
              <a:bodyPr/>
              <a:lstStyle/>
              <a:p>
                <a:r>
                  <a:rPr lang="en-US" altLang="zh-TW" dirty="0" smtClean="0"/>
                  <a:t>Common trends model (Stock and Watson - 1988):</a:t>
                </a:r>
                <a:endParaRPr lang="en-US" altLang="zh-TW" dirty="0"/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Idea: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    - Time Series  = Stationary Component + </a:t>
                </a:r>
                <a:r>
                  <a:rPr lang="en-US" altLang="zh-TW" dirty="0" err="1" smtClean="0"/>
                  <a:t>Nonstationary</a:t>
                </a:r>
                <a:r>
                  <a:rPr lang="en-US" altLang="zh-TW" dirty="0" smtClean="0"/>
                  <a:t> Component .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- </a:t>
                </a:r>
                <a:r>
                  <a:rPr lang="en-US" altLang="zh-TW" dirty="0"/>
                  <a:t>If two series are </a:t>
                </a:r>
                <a:r>
                  <a:rPr lang="en-US" altLang="zh-TW" dirty="0" err="1"/>
                  <a:t>cointegrated</a:t>
                </a:r>
                <a:r>
                  <a:rPr lang="en-US" altLang="zh-TW" dirty="0"/>
                  <a:t>, then the </a:t>
                </a:r>
                <a:r>
                  <a:rPr lang="en-US" altLang="zh-TW" dirty="0" err="1"/>
                  <a:t>cointegrating</a:t>
                </a:r>
                <a:r>
                  <a:rPr lang="en-US" altLang="zh-TW" dirty="0"/>
                  <a:t> linear </a:t>
                </a:r>
                <a:r>
                  <a:rPr lang="en-US" altLang="zh-TW" dirty="0" smtClean="0"/>
                  <a:t>composition acts </a:t>
                </a:r>
                <a:r>
                  <a:rPr lang="en-US" altLang="zh-TW" dirty="0"/>
                  <a:t>to </a:t>
                </a:r>
                <a:r>
                  <a:rPr lang="en-US" altLang="zh-TW" dirty="0" smtClean="0"/>
                  <a:t>nullify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</a:t>
                </a:r>
                <a:r>
                  <a:rPr lang="en-US" altLang="zh-TW" dirty="0"/>
                  <a:t>the </a:t>
                </a:r>
                <a:r>
                  <a:rPr lang="en-US" altLang="zh-TW" dirty="0" err="1"/>
                  <a:t>nonstationary</a:t>
                </a:r>
                <a:r>
                  <a:rPr lang="en-US" altLang="zh-TW" dirty="0"/>
                  <a:t> components, leaving only </a:t>
                </a:r>
                <a:r>
                  <a:rPr lang="en-US" altLang="zh-TW" dirty="0" smtClean="0"/>
                  <a:t>the stationary </a:t>
                </a:r>
                <a:r>
                  <a:rPr lang="en-US" altLang="zh-TW" dirty="0"/>
                  <a:t>components</a:t>
                </a:r>
                <a:r>
                  <a:rPr lang="en-US" altLang="zh-TW" dirty="0" smtClean="0"/>
                  <a:t>.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    Consider two time series: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TW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/>
              </a:p>
              <a:p>
                <a:pPr marL="457200" lvl="1" indent="0">
                  <a:buNone/>
                </a:pPr>
                <a:endParaRPr lang="en-US" altLang="zh-TW" dirty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     We do linear combination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: </m:t>
                    </m:r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)+(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058" y="900952"/>
                <a:ext cx="12079942" cy="5446059"/>
              </a:xfrm>
              <a:blipFill rotWithShape="0">
                <a:blip r:embed="rId2"/>
                <a:stretch>
                  <a:fillRect l="-908" t="-19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2985247" y="3415553"/>
            <a:ext cx="484094" cy="76648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751729" y="3415553"/>
            <a:ext cx="430306" cy="7664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97541" y="4400781"/>
            <a:ext cx="4141695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accent6"/>
                </a:solidFill>
              </a:rPr>
              <a:t>R</a:t>
            </a:r>
            <a:r>
              <a:rPr lang="en-US" altLang="zh-TW" dirty="0" smtClean="0">
                <a:solidFill>
                  <a:schemeClr val="accent6"/>
                </a:solidFill>
              </a:rPr>
              <a:t>andom walk (</a:t>
            </a:r>
            <a:r>
              <a:rPr lang="en-US" altLang="zh-TW" dirty="0" err="1" smtClean="0">
                <a:solidFill>
                  <a:schemeClr val="accent6"/>
                </a:solidFill>
              </a:rPr>
              <a:t>nonstationary</a:t>
            </a:r>
            <a:r>
              <a:rPr lang="en-US" altLang="zh-TW" dirty="0" smtClean="0">
                <a:solidFill>
                  <a:schemeClr val="accent6"/>
                </a:solidFill>
              </a:rPr>
              <a:t>) components</a:t>
            </a:r>
            <a:endParaRPr lang="zh-TW" altLang="en-US" dirty="0">
              <a:solidFill>
                <a:schemeClr val="accent6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H="1">
            <a:off x="2985247" y="4182035"/>
            <a:ext cx="107577" cy="18466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5430371" y="4182035"/>
            <a:ext cx="40879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en-US" altLang="zh-TW" dirty="0" smtClean="0">
                <a:solidFill>
                  <a:srgbClr val="FF0000"/>
                </a:solidFill>
              </a:rPr>
              <a:t>tationary components of the time series.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1" name="直線單箭頭接點 10"/>
          <p:cNvCxnSpPr>
            <a:stCxn id="5" idx="3"/>
            <a:endCxn id="9" idx="1"/>
          </p:cNvCxnSpPr>
          <p:nvPr/>
        </p:nvCxnSpPr>
        <p:spPr>
          <a:xfrm>
            <a:off x="4182035" y="3798794"/>
            <a:ext cx="1248336" cy="5679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227294" y="5365376"/>
            <a:ext cx="1680882" cy="403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408392" y="6044812"/>
                <a:ext cx="3065931" cy="3945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rgbClr val="FF0000"/>
                    </a:solidFill>
                  </a:rPr>
                  <a:t>Should be zero 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γ</m:t>
                    </m:r>
                    <m:sSub>
                      <m:sSub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TW" dirty="0" smtClean="0"/>
                  <a:t>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392" y="6044812"/>
                <a:ext cx="3065931" cy="394532"/>
              </a:xfrm>
              <a:prstGeom prst="rect">
                <a:avLst/>
              </a:prstGeom>
              <a:blipFill rotWithShape="0">
                <a:blip r:embed="rId3"/>
                <a:stretch>
                  <a:fillRect l="-1386" t="-6061" b="-1818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肘形接點 15"/>
          <p:cNvCxnSpPr/>
          <p:nvPr/>
        </p:nvCxnSpPr>
        <p:spPr>
          <a:xfrm>
            <a:off x="3630706" y="5768788"/>
            <a:ext cx="777686" cy="47329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388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Applying the model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12058" y="1008529"/>
                <a:ext cx="11967883" cy="5020516"/>
              </a:xfrm>
            </p:spPr>
            <p:txBody>
              <a:bodyPr/>
              <a:lstStyle/>
              <a:p>
                <a:r>
                  <a:rPr lang="en-US" altLang="zh-TW" dirty="0" smtClean="0"/>
                  <a:t>Let us fit the </a:t>
                </a:r>
                <a:r>
                  <a:rPr lang="en-US" altLang="zh-TW" dirty="0" err="1" smtClean="0"/>
                  <a:t>cointegration</a:t>
                </a:r>
                <a:r>
                  <a:rPr lang="en-US" altLang="zh-TW" dirty="0" smtClean="0"/>
                  <a:t> model to the logarithm of stock prices.</a:t>
                </a:r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Assumption: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   - Logarithm of stock prices is random walk (</a:t>
                </a:r>
                <a:r>
                  <a:rPr lang="en-US" altLang="zh-TW" dirty="0" err="1" smtClean="0"/>
                  <a:t>nonstationary</a:t>
                </a:r>
                <a:r>
                  <a:rPr lang="en-US" altLang="zh-TW" dirty="0" smtClean="0"/>
                  <a:t>).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It means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</m:e>
                    </m:d>
                  </m:oMath>
                </a14:m>
                <a:r>
                  <a:rPr lang="en-US" altLang="zh-TW" dirty="0" smtClean="0"/>
                  <a:t> is </a:t>
                </a:r>
                <a:r>
                  <a:rPr lang="en-US" altLang="zh-TW" dirty="0" err="1" smtClean="0"/>
                  <a:t>nonstationary</a:t>
                </a:r>
                <a:r>
                  <a:rPr lang="en-US" altLang="zh-TW" dirty="0" smtClean="0"/>
                  <a:t>.</a:t>
                </a:r>
              </a:p>
              <a:p>
                <a:pPr marL="914400" lvl="1" indent="-457200">
                  <a:buFont typeface="+mj-lt"/>
                  <a:buAutoNum type="arabicParenR" startAt="2"/>
                </a:pPr>
                <a:r>
                  <a:rPr lang="en-US" altLang="zh-TW" dirty="0"/>
                  <a:t>T</a:t>
                </a:r>
                <a:r>
                  <a:rPr lang="en-US" altLang="zh-TW" dirty="0" smtClean="0"/>
                  <a:t>he error correction representation:</a:t>
                </a:r>
              </a:p>
              <a:p>
                <a:pPr marL="457200" lvl="1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058" y="1008529"/>
                <a:ext cx="11967883" cy="5020516"/>
              </a:xfrm>
              <a:blipFill rotWithShape="0">
                <a:blip r:embed="rId3"/>
                <a:stretch>
                  <a:fillRect l="-916" t="-1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424573"/>
              </p:ext>
            </p:extLst>
          </p:nvPr>
        </p:nvGraphicFramePr>
        <p:xfrm>
          <a:off x="1399292" y="3088160"/>
          <a:ext cx="6574813" cy="1011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4" imgW="3136680" imgH="482400" progId="Equation.DSMT4">
                  <p:embed/>
                </p:oleObj>
              </mc:Choice>
              <mc:Fallback>
                <p:oleObj name="Equation" r:id="rId4" imgW="3136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292" y="3088160"/>
                        <a:ext cx="6574813" cy="1011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1399292" y="3088160"/>
            <a:ext cx="2433120" cy="10115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572000" y="3088160"/>
            <a:ext cx="2702859" cy="10115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975311" y="4361600"/>
            <a:ext cx="463923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/>
              <a:t>R</a:t>
            </a:r>
            <a:r>
              <a:rPr lang="en-US" altLang="zh-TW" dirty="0" smtClean="0"/>
              <a:t>eturn of the stocks in the current time period.</a:t>
            </a:r>
            <a:endParaRPr lang="zh-TW" altLang="en-US" dirty="0"/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2151529" y="4099669"/>
            <a:ext cx="53789" cy="2437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6279775" y="4343401"/>
            <a:ext cx="543261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Difference of the logarithm of price and the expression for the long-run equilibrium.</a:t>
            </a:r>
          </a:p>
        </p:txBody>
      </p:sp>
      <p:cxnSp>
        <p:nvCxnSpPr>
          <p:cNvPr id="14" name="直線單箭頭接點 13"/>
          <p:cNvCxnSpPr/>
          <p:nvPr/>
        </p:nvCxnSpPr>
        <p:spPr>
          <a:xfrm>
            <a:off x="6866964" y="4099231"/>
            <a:ext cx="183777" cy="2437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7000190" y="5215446"/>
            <a:ext cx="84716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Spread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7293386" y="4991752"/>
            <a:ext cx="130387" cy="2328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5970494" y="5943411"/>
            <a:ext cx="581361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mtClean="0"/>
              <a:t>The past deviation from equilibrium plays a role in deciding</a:t>
            </a:r>
          </a:p>
          <a:p>
            <a:r>
              <a:rPr lang="en-US" altLang="zh-TW" smtClean="0"/>
              <a:t>the next point in the time series.</a:t>
            </a:r>
            <a:endParaRPr lang="zh-TW" altLang="en-US" dirty="0"/>
          </a:p>
        </p:txBody>
      </p:sp>
      <p:cxnSp>
        <p:nvCxnSpPr>
          <p:cNvPr id="23" name="直線單箭頭接點 22"/>
          <p:cNvCxnSpPr/>
          <p:nvPr/>
        </p:nvCxnSpPr>
        <p:spPr>
          <a:xfrm>
            <a:off x="7571692" y="5602929"/>
            <a:ext cx="275663" cy="3223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2783541" y="4827494"/>
            <a:ext cx="2985247" cy="1438835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342486" y="5546624"/>
            <a:ext cx="3819572" cy="36933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</a:rPr>
              <a:t>Use past information to predict future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244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Applying the model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12058" y="1008529"/>
                <a:ext cx="11967883" cy="5020516"/>
              </a:xfrm>
            </p:spPr>
            <p:txBody>
              <a:bodyPr/>
              <a:lstStyle/>
              <a:p>
                <a:r>
                  <a:rPr lang="en-US" altLang="zh-TW" dirty="0" smtClean="0"/>
                  <a:t>Now we focus on the </a:t>
                </a:r>
                <a:r>
                  <a:rPr lang="en-US" altLang="zh-TW" dirty="0" err="1" smtClean="0"/>
                  <a:t>cointegration</a:t>
                </a:r>
                <a:r>
                  <a:rPr lang="en-US" altLang="zh-TW" dirty="0" smtClean="0"/>
                  <a:t> part of the representation theorem.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- The time series of the long-run equilibrium is stationary and mean reverting.</a:t>
                </a:r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Consider a portfolio: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    - Long one share of A and short </a:t>
                </a:r>
                <a:r>
                  <a:rPr lang="el-GR" altLang="zh-TW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γ</a:t>
                </a:r>
                <a:r>
                  <a:rPr lang="en-US" altLang="zh-TW" dirty="0" smtClean="0"/>
                  <a:t> shares of B.</a:t>
                </a:r>
              </a:p>
              <a:p>
                <a:pPr marL="914400" lvl="1" indent="-457200">
                  <a:buFont typeface="+mj-lt"/>
                  <a:buAutoNum type="arabicParenR" startAt="2"/>
                </a:pPr>
                <a:r>
                  <a:rPr lang="en-US" altLang="zh-TW" dirty="0" smtClean="0"/>
                  <a:t>Portfolio return : 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p>
                            </m:sSubSup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</a:rPr>
                      <m:t>γ</m:t>
                    </m:r>
                    <m:d>
                      <m:dPr>
                        <m:begChr m:val="["/>
                        <m:endChr m:val="]"/>
                        <m:ctrlPr>
                          <a:rPr lang="el-GR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</m:e>
                    </m:d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p>
                            </m:sSubSup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p>
                            </m:sSubSup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</m:e>
                    </m:d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𝑆𝑝𝑟𝑒𝑎𝑑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𝑆𝑝𝑟𝑒𝑎𝑑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/>
              </a:p>
              <a:p>
                <a:pPr marL="457200" lvl="1" indent="0">
                  <a:buNone/>
                </a:pPr>
                <a:r>
                  <a:rPr lang="en-US" altLang="zh-TW" dirty="0" smtClean="0">
                    <a:solidFill>
                      <a:srgbClr val="FF0000"/>
                    </a:solidFill>
                  </a:rPr>
                  <a:t>A portfolio return </a:t>
                </a:r>
                <a:r>
                  <a:rPr lang="en-US" altLang="zh-TW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 Stationary time series !</a:t>
                </a:r>
                <a:endParaRPr lang="en-US" altLang="zh-TW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058" y="1008529"/>
                <a:ext cx="11967883" cy="5020516"/>
              </a:xfrm>
              <a:blipFill rotWithShape="0">
                <a:blip r:embed="rId2"/>
                <a:stretch>
                  <a:fillRect l="-916" t="-1942" b="-23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38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A trading strategy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8601" y="2164976"/>
            <a:ext cx="11725834" cy="4011987"/>
          </a:xfrm>
        </p:spPr>
        <p:txBody>
          <a:bodyPr/>
          <a:lstStyle/>
          <a:p>
            <a:r>
              <a:rPr lang="en-US" altLang="zh-TW" dirty="0" smtClean="0"/>
              <a:t>A simple trading strategy :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- Deviation from the </a:t>
            </a:r>
            <a:r>
              <a:rPr lang="en-US" altLang="zh-TW" dirty="0"/>
              <a:t>equilibrium </a:t>
            </a:r>
            <a:r>
              <a:rPr lang="en-US" altLang="zh-TW" dirty="0" smtClean="0"/>
              <a:t>value : Put on the trade.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- Restore the </a:t>
            </a:r>
            <a:r>
              <a:rPr lang="en-US" altLang="zh-TW" dirty="0"/>
              <a:t>equilibrium </a:t>
            </a:r>
            <a:r>
              <a:rPr lang="en-US" altLang="zh-TW" dirty="0" smtClean="0"/>
              <a:t>value : Unwind the trade.</a:t>
            </a:r>
          </a:p>
          <a:p>
            <a:pPr marL="0" indent="0">
              <a:buNone/>
            </a:pPr>
            <a:r>
              <a:rPr lang="en-US" altLang="zh-TW" dirty="0" smtClean="0"/>
              <a:t>The </a:t>
            </a:r>
            <a:r>
              <a:rPr lang="en-US" altLang="zh-TW" dirty="0"/>
              <a:t>equilibrium value </a:t>
            </a:r>
            <a:r>
              <a:rPr lang="en-US" altLang="zh-TW" dirty="0" smtClean="0"/>
              <a:t>is also the mean value of the series.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3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A trading strategy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28601" y="1089212"/>
                <a:ext cx="11725834" cy="5087751"/>
              </a:xfrm>
            </p:spPr>
            <p:txBody>
              <a:bodyPr/>
              <a:lstStyle/>
              <a:p>
                <a:r>
                  <a:rPr lang="en-US" altLang="zh-TW" dirty="0" smtClean="0"/>
                  <a:t>Let us consider the strategy :</a:t>
                </a:r>
                <a:endParaRPr lang="en-US" altLang="zh-TW" dirty="0"/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A portfolio with Long one share of A and short </a:t>
                </a:r>
                <a:r>
                  <a:rPr lang="el-GR" altLang="zh-TW" dirty="0">
                    <a:latin typeface="新細明體" panose="02020500000000000000" pitchFamily="18" charset="-120"/>
                  </a:rPr>
                  <a:t>γ</a:t>
                </a:r>
                <a:r>
                  <a:rPr lang="en-US" altLang="zh-TW" dirty="0" smtClean="0"/>
                  <a:t> shares of B.</a:t>
                </a:r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The long-run equilibrium is </a:t>
                </a:r>
                <a:r>
                  <a:rPr lang="el-GR" altLang="zh-TW" dirty="0" smtClean="0"/>
                  <a:t>μ</a:t>
                </a:r>
                <a:r>
                  <a:rPr lang="en-US" altLang="zh-TW" dirty="0" smtClean="0"/>
                  <a:t>.</a:t>
                </a:r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Buy the portfolio when the time series is Δ below the mean.</a:t>
                </a:r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Sell the portfolio when the time series is Δ above the mean.</a:t>
                </a:r>
              </a:p>
              <a:p>
                <a:pPr marL="457200" lvl="1" indent="0">
                  <a:buNone/>
                </a:pPr>
                <a:endParaRPr lang="en-US" altLang="zh-TW" dirty="0"/>
              </a:p>
              <a:p>
                <a:pPr marL="457200" lvl="1" indent="0">
                  <a:buNone/>
                </a:pPr>
                <a:r>
                  <a:rPr lang="en-US" altLang="zh-TW" b="0" dirty="0" smtClean="0"/>
                  <a:t>                       Buy :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endParaRPr lang="en-US" altLang="zh-TW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altLang="zh-TW" b="0" dirty="0" smtClean="0"/>
                  <a:t>                       Sell 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 The </a:t>
                </a:r>
                <a:r>
                  <a:rPr lang="en-US" altLang="zh-TW" dirty="0"/>
                  <a:t>profit on the trade is the incremental change in the spread, 2Δ.</a:t>
                </a:r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1" y="1089212"/>
                <a:ext cx="11725834" cy="5087751"/>
              </a:xfrm>
              <a:blipFill rotWithShape="0">
                <a:blip r:embed="rId2"/>
                <a:stretch>
                  <a:fillRect l="-936" t="-20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6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A trading strategy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8259" y="1089212"/>
            <a:ext cx="11833412" cy="5087751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u="sng" dirty="0" smtClean="0"/>
              <a:t>Example: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dirty="0" smtClean="0"/>
              <a:t> Consider </a:t>
            </a:r>
            <a:r>
              <a:rPr lang="en-US" altLang="zh-TW" dirty="0"/>
              <a:t>two stocks </a:t>
            </a:r>
            <a:r>
              <a:rPr lang="en-US" altLang="zh-TW" i="1" dirty="0"/>
              <a:t>A </a:t>
            </a:r>
            <a:r>
              <a:rPr lang="en-US" altLang="zh-TW" dirty="0"/>
              <a:t>and </a:t>
            </a:r>
            <a:r>
              <a:rPr lang="en-US" altLang="zh-TW" i="1" dirty="0"/>
              <a:t>B </a:t>
            </a:r>
            <a:r>
              <a:rPr lang="en-US" altLang="zh-TW" dirty="0"/>
              <a:t>that are </a:t>
            </a:r>
            <a:r>
              <a:rPr lang="en-US" altLang="zh-TW" dirty="0" err="1"/>
              <a:t>cointegrated</a:t>
            </a:r>
            <a:r>
              <a:rPr lang="en-US" altLang="zh-TW" dirty="0"/>
              <a:t> with the following data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</a:t>
            </a:r>
            <a:r>
              <a:rPr lang="en-US" altLang="zh-TW" dirty="0" err="1" smtClean="0"/>
              <a:t>Cointegration</a:t>
            </a:r>
            <a:r>
              <a:rPr lang="en-US" altLang="zh-TW" dirty="0" smtClean="0"/>
              <a:t> Ratio = 1.5</a:t>
            </a:r>
          </a:p>
          <a:p>
            <a:pPr marL="0" indent="0">
              <a:buNone/>
            </a:pPr>
            <a:r>
              <a:rPr lang="en-US" altLang="zh-TW" dirty="0" smtClean="0"/>
              <a:t>         Delta used for trade signal = 0.045</a:t>
            </a:r>
          </a:p>
          <a:p>
            <a:pPr marL="0" indent="0">
              <a:buNone/>
            </a:pPr>
            <a:r>
              <a:rPr lang="en-US" altLang="zh-TW" dirty="0" smtClean="0"/>
              <a:t>         Bid price of A at time t = $19.50</a:t>
            </a:r>
          </a:p>
          <a:p>
            <a:pPr marL="0" indent="0">
              <a:buNone/>
            </a:pPr>
            <a:r>
              <a:rPr lang="en-US" altLang="zh-TW" dirty="0" smtClean="0"/>
              <a:t>         Ask price of B at time t = $7.46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Ask price of A at time t +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$20.10</a:t>
            </a:r>
          </a:p>
          <a:p>
            <a:pPr marL="0" indent="0">
              <a:buNone/>
            </a:pPr>
            <a:r>
              <a:rPr lang="en-US" altLang="zh-TW" dirty="0" smtClean="0"/>
              <a:t>         Bid price of B at time t +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$7.17</a:t>
            </a:r>
          </a:p>
          <a:p>
            <a:pPr marL="0" indent="0">
              <a:buNone/>
            </a:pPr>
            <a:r>
              <a:rPr lang="en-US" altLang="zh-TW" dirty="0" smtClean="0"/>
              <a:t>         Average bid-ask spread for A = .0005 (5 basis points)</a:t>
            </a:r>
          </a:p>
          <a:p>
            <a:pPr marL="0" indent="0">
              <a:buNone/>
            </a:pPr>
            <a:r>
              <a:rPr lang="en-US" altLang="zh-TW" dirty="0" smtClean="0"/>
              <a:t>         Average bid-ask spread for B = .0010 ( 10 basis points)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39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A trading strategy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8259" y="1089212"/>
            <a:ext cx="11833412" cy="5378823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l"/>
            </a:pPr>
            <a:r>
              <a:rPr lang="en-US" altLang="zh-TW" dirty="0" smtClean="0"/>
              <a:t> Strategy: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We first examine if trading is feasible given the average bid-ask spreads.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Average trading slippage = ( 0.0005 + 1.5 × 0.0010) = .002 ( 20 basis points).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This is smaller than the delta value of 0.045. Trading is therefore feasible.</a:t>
            </a:r>
          </a:p>
          <a:p>
            <a:pPr marL="457200" lvl="1" indent="0">
              <a:buNone/>
            </a:pPr>
            <a:r>
              <a:rPr lang="en-US" altLang="zh-TW" dirty="0" smtClean="0"/>
              <a:t>     At time t, buy shares of A and short shares of B in the ratio 1:1.5.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Spread at time t = log (19.50) – 1.5 × log (7.46) = –0.045.</a:t>
            </a:r>
          </a:p>
          <a:p>
            <a:pPr marL="457200" lvl="1" indent="0">
              <a:buNone/>
            </a:pPr>
            <a:r>
              <a:rPr lang="en-US" altLang="zh-TW" dirty="0" smtClean="0"/>
              <a:t>     At time t +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, sell shares of A and buy back shares the shares of B.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Spread at time t +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log (20.10) – 1.5 × log (7.17) = 0.045.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Total return = return on A + </a:t>
            </a:r>
            <a:r>
              <a:rPr lang="el-GR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γ</a:t>
            </a:r>
            <a:r>
              <a:rPr lang="en-US" altLang="zh-TW" dirty="0" smtClean="0"/>
              <a:t>× return on B</a:t>
            </a:r>
          </a:p>
          <a:p>
            <a:pPr marL="457200" lvl="1" indent="0">
              <a:buNone/>
            </a:pPr>
            <a:r>
              <a:rPr lang="en-US" altLang="zh-TW" dirty="0" smtClean="0"/>
              <a:t>     = log (20.10) – log(19.50) + 1.5 × (log(7.46) – log(7.17) )</a:t>
            </a:r>
          </a:p>
          <a:p>
            <a:pPr marL="457200" lvl="1" indent="0">
              <a:buNone/>
            </a:pPr>
            <a:r>
              <a:rPr lang="en-US" altLang="zh-TW" dirty="0" smtClean="0"/>
              <a:t>     = 0.3 + 1.5 × 4.0</a:t>
            </a:r>
          </a:p>
          <a:p>
            <a:pPr marL="457200" lvl="1" indent="0">
              <a:buNone/>
            </a:pPr>
            <a:r>
              <a:rPr lang="en-US" altLang="zh-TW" dirty="0" smtClean="0"/>
              <a:t>     = .09 (9 percent)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9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Road map for strategy design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635" y="900952"/>
            <a:ext cx="11752729" cy="5755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u="sng" dirty="0" smtClean="0"/>
              <a:t>Step 1</a:t>
            </a:r>
          </a:p>
          <a:p>
            <a:r>
              <a:rPr lang="en-US" altLang="zh-TW" dirty="0" smtClean="0"/>
              <a:t>Identify stock pairs that could potentially be </a:t>
            </a:r>
            <a:r>
              <a:rPr lang="en-US" altLang="zh-TW" dirty="0" err="1" smtClean="0"/>
              <a:t>cointegrated</a:t>
            </a:r>
            <a:r>
              <a:rPr lang="en-US" altLang="zh-TW" dirty="0" smtClean="0"/>
              <a:t>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/>
              <a:t>B</a:t>
            </a:r>
            <a:r>
              <a:rPr lang="en-US" altLang="zh-TW" dirty="0" smtClean="0"/>
              <a:t>ased on the stock fundamentals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/>
              <a:t>A</a:t>
            </a:r>
            <a:r>
              <a:rPr lang="en-US" altLang="zh-TW" dirty="0" smtClean="0"/>
              <a:t>lternately on a pure statistical approach based on historical data.</a:t>
            </a:r>
          </a:p>
          <a:p>
            <a:pPr marL="0" indent="0">
              <a:buNone/>
            </a:pPr>
            <a:r>
              <a:rPr lang="en-US" altLang="zh-TW" dirty="0" smtClean="0"/>
              <a:t> - This book preferred (1).</a:t>
            </a:r>
          </a:p>
          <a:p>
            <a:pPr marL="0" indent="0">
              <a:buNone/>
            </a:pPr>
            <a:r>
              <a:rPr lang="en-US" altLang="zh-TW" u="sng" dirty="0" smtClean="0"/>
              <a:t>Step 2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stock pairs are indeed </a:t>
            </a:r>
            <a:r>
              <a:rPr lang="en-US" altLang="zh-TW" dirty="0" err="1" smtClean="0"/>
              <a:t>cointegrated</a:t>
            </a:r>
            <a:r>
              <a:rPr lang="en-US" altLang="zh-TW" dirty="0" smtClean="0"/>
              <a:t> based on statistical evidence from historical data.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- Determining the </a:t>
            </a:r>
            <a:r>
              <a:rPr lang="en-US" altLang="zh-TW" dirty="0" err="1" smtClean="0"/>
              <a:t>cointegration</a:t>
            </a:r>
            <a:r>
              <a:rPr lang="en-US" altLang="zh-TW" dirty="0"/>
              <a:t> </a:t>
            </a:r>
            <a:r>
              <a:rPr lang="en-US" altLang="zh-TW" dirty="0" smtClean="0"/>
              <a:t>coefficient and examining the spread time</a:t>
            </a:r>
          </a:p>
          <a:p>
            <a:pPr marL="0" indent="0">
              <a:buNone/>
            </a:pPr>
            <a:r>
              <a:rPr lang="en-US" altLang="zh-TW" dirty="0" smtClean="0"/>
              <a:t>     series to ensure that it is stationary and mean reverting.</a:t>
            </a:r>
          </a:p>
          <a:p>
            <a:pPr marL="0" indent="0">
              <a:buNone/>
            </a:pPr>
            <a:r>
              <a:rPr lang="en-US" altLang="zh-TW" u="sng" dirty="0" smtClean="0"/>
              <a:t>Step 3</a:t>
            </a:r>
            <a:endParaRPr lang="en-US" altLang="zh-TW" dirty="0" smtClean="0"/>
          </a:p>
          <a:p>
            <a:r>
              <a:rPr lang="en-US" altLang="zh-TW" dirty="0"/>
              <a:t>E</a:t>
            </a:r>
            <a:r>
              <a:rPr lang="en-US" altLang="zh-TW" dirty="0" smtClean="0"/>
              <a:t>xamine the </a:t>
            </a:r>
            <a:r>
              <a:rPr lang="en-US" altLang="zh-TW" dirty="0" err="1" smtClean="0"/>
              <a:t>cointegrated</a:t>
            </a:r>
            <a:r>
              <a:rPr lang="en-US" altLang="zh-TW" dirty="0" smtClean="0"/>
              <a:t> pairs to determine the delta.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59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Agenda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latin typeface="+mn-lt"/>
              </a:rPr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 smtClean="0">
                <a:latin typeface="+mn-lt"/>
              </a:rPr>
              <a:t>Cointegration</a:t>
            </a:r>
            <a:endParaRPr lang="en-US" altLang="zh-TW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latin typeface="+mn-lt"/>
              </a:rPr>
              <a:t>Applying the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latin typeface="+mn-lt"/>
              </a:rPr>
              <a:t>A trading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Road map for strategy design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4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History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25619"/>
            <a:ext cx="9782176" cy="5330730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4000" dirty="0" smtClean="0"/>
              <a:t>Now , we enter the second part of this book - </a:t>
            </a:r>
            <a:r>
              <a:rPr lang="en-US" altLang="zh-TW" sz="4000" u="sng" dirty="0" smtClean="0">
                <a:solidFill>
                  <a:srgbClr val="FF0000"/>
                </a:solidFill>
              </a:rPr>
              <a:t>Statistical Arbitrage Pairs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 smtClean="0"/>
              <a:t>    So we need to understand its development !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4000" dirty="0"/>
              <a:t>The first </a:t>
            </a:r>
            <a:r>
              <a:rPr lang="en-US" altLang="zh-TW" sz="4000" dirty="0" smtClean="0"/>
              <a:t>practice person : </a:t>
            </a:r>
            <a:r>
              <a:rPr lang="en-US" altLang="zh-TW" sz="4000" i="1" u="sng" dirty="0" err="1" smtClean="0"/>
              <a:t>Nunzio</a:t>
            </a:r>
            <a:r>
              <a:rPr lang="en-US" altLang="zh-TW" sz="4000" i="1" u="sng" dirty="0" smtClean="0"/>
              <a:t> </a:t>
            </a:r>
            <a:r>
              <a:rPr lang="en-US" altLang="zh-TW" sz="4000" i="1" u="sng" dirty="0" err="1" smtClean="0"/>
              <a:t>Tartaglia</a:t>
            </a:r>
            <a:r>
              <a:rPr lang="en-US" altLang="zh-TW" sz="4000" i="1" u="sng" dirty="0" smtClean="0"/>
              <a:t> </a:t>
            </a:r>
            <a:r>
              <a:rPr lang="en-US" altLang="zh-TW" sz="4000" dirty="0"/>
              <a:t>(quantitative </a:t>
            </a:r>
            <a:r>
              <a:rPr lang="en-US" altLang="zh-TW" sz="4000" dirty="0" smtClean="0"/>
              <a:t>group)</a:t>
            </a:r>
            <a:endParaRPr lang="en-US" altLang="zh-TW" sz="4000" i="1" u="sng" dirty="0" smtClean="0"/>
          </a:p>
          <a:p>
            <a:pPr marL="0" indent="0">
              <a:buNone/>
            </a:pPr>
            <a:r>
              <a:rPr lang="en-US" altLang="zh-TW" sz="4000" dirty="0" smtClean="0"/>
              <a:t>       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Morgan </a:t>
            </a:r>
            <a:r>
              <a:rPr lang="en-US" altLang="zh-TW" sz="4000" dirty="0"/>
              <a:t>Stanley in the mid </a:t>
            </a:r>
            <a:r>
              <a:rPr lang="en-US" altLang="zh-TW" sz="4000" dirty="0" smtClean="0"/>
              <a:t>1980s.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altLang="zh-TW" sz="4000" dirty="0" smtClean="0"/>
              <a:t>Mission: 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To develop quantitative arbitrage strategies using state-of-the-art 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</a:t>
            </a:r>
            <a:r>
              <a:rPr lang="en-US" altLang="zh-TW" sz="4000" dirty="0" err="1" smtClean="0"/>
              <a:t>statisticaltechniques</a:t>
            </a:r>
            <a:r>
              <a:rPr lang="en-US" altLang="zh-TW" sz="4000" dirty="0" smtClean="0"/>
              <a:t>.</a:t>
            </a:r>
          </a:p>
          <a:p>
            <a:pPr marL="0" indent="0">
              <a:buNone/>
            </a:pPr>
            <a:r>
              <a:rPr lang="en-US" altLang="zh-TW" sz="4000" dirty="0" smtClean="0"/>
              <a:t>3.</a:t>
            </a:r>
            <a:r>
              <a:rPr lang="zh-TW" altLang="en-US" sz="4000" dirty="0" smtClean="0"/>
              <a:t>   </a:t>
            </a:r>
            <a:r>
              <a:rPr lang="en-US" altLang="zh-TW" sz="4000" dirty="0" smtClean="0"/>
              <a:t>Today: 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Pairs trading has since increased in popularity and has become a</a:t>
            </a:r>
          </a:p>
          <a:p>
            <a:pPr marL="0" indent="0">
              <a:buNone/>
            </a:pPr>
            <a:r>
              <a:rPr lang="en-US" altLang="zh-TW" sz="4000" dirty="0" smtClean="0"/>
              <a:t>        common trading strategy used by hedge funds and institutional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investors.</a:t>
            </a:r>
          </a:p>
          <a:p>
            <a:pPr marL="0" indent="0">
              <a:buNone/>
            </a:pPr>
            <a:r>
              <a:rPr lang="en-US" altLang="zh-TW" dirty="0" smtClean="0"/>
              <a:t>     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54785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Motivation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059" y="1001712"/>
            <a:ext cx="11775142" cy="57197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General trading: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To sell overvalued securities and buy the undervalued ones. </a:t>
            </a:r>
          </a:p>
          <a:p>
            <a:pPr lvl="1">
              <a:buFontTx/>
              <a:buChar char="-"/>
            </a:pPr>
            <a:r>
              <a:rPr lang="en-US" altLang="zh-TW" dirty="0" smtClean="0"/>
              <a:t>Is it possible to determine that a security is overvalued or undervalued? (Hard!)</a:t>
            </a:r>
          </a:p>
          <a:p>
            <a:pPr lvl="1">
              <a:buFontTx/>
              <a:buChar char="-"/>
            </a:pPr>
            <a:r>
              <a:rPr lang="en-US" altLang="zh-TW" dirty="0" smtClean="0"/>
              <a:t>Market is public , this opportunity can exist for a long time?</a:t>
            </a:r>
          </a:p>
          <a:p>
            <a:r>
              <a:rPr lang="en-US" altLang="zh-TW" dirty="0" smtClean="0"/>
              <a:t>Pairs trading (resolve the </a:t>
            </a:r>
            <a:r>
              <a:rPr lang="en-US" altLang="zh-TW" dirty="0" smtClean="0"/>
              <a:t>problems) 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- Idea :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If two securities have similar characteristics, then the prices of both securities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must be more or less the same. If the prices happen to be different , it could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be that one of the securities is overpriced, the other security is underpriced.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- Trading: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1) The </a:t>
            </a:r>
            <a:r>
              <a:rPr lang="en-US" altLang="zh-TW" dirty="0"/>
              <a:t>mutual mispricing between the two securities is captured by the notion </a:t>
            </a:r>
            <a:r>
              <a:rPr lang="en-US" altLang="zh-TW" dirty="0" smtClean="0"/>
              <a:t>of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en-US" altLang="zh-TW" dirty="0" smtClean="0">
                <a:solidFill>
                  <a:srgbClr val="FF0000"/>
                </a:solidFill>
              </a:rPr>
              <a:t>spread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      2) Long-short </a:t>
            </a:r>
            <a:r>
              <a:rPr lang="en-US" altLang="zh-TW" dirty="0"/>
              <a:t>position in the two securities is constructed by </a:t>
            </a:r>
            <a:r>
              <a:rPr lang="en-US" altLang="zh-TW" dirty="0">
                <a:solidFill>
                  <a:srgbClr val="FF0000"/>
                </a:solidFill>
              </a:rPr>
              <a:t>market neutral strategies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So , the different between general and pairs trading is the “position” that determine by the</a:t>
            </a:r>
          </a:p>
          <a:p>
            <a:pPr marL="0" indent="0">
              <a:buNone/>
            </a:pPr>
            <a:r>
              <a:rPr lang="en-US" altLang="zh-TW" dirty="0" smtClean="0"/>
              <a:t>trader or market!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8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err="1">
                <a:latin typeface="+mn-lt"/>
              </a:rPr>
              <a:t>Cointegration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" y="1325563"/>
                <a:ext cx="12192000" cy="4851400"/>
              </a:xfrm>
            </p:spPr>
            <p:txBody>
              <a:bodyPr/>
              <a:lstStyle/>
              <a:p>
                <a:r>
                  <a:rPr lang="en-US" altLang="zh-TW" dirty="0" smtClean="0"/>
                  <a:t>We first have to know what is the “integrated variables” !</a:t>
                </a:r>
              </a:p>
              <a:p>
                <a:pPr lvl="1">
                  <a:buFontTx/>
                  <a:buChar char="-"/>
                </a:pPr>
                <a:r>
                  <a:rPr lang="en-US" altLang="zh-TW" dirty="0" smtClean="0"/>
                  <a:t>If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/>
                  <a:t> is a </a:t>
                </a:r>
                <a:r>
                  <a:rPr lang="en-US" altLang="zh-TW" dirty="0" err="1" smtClean="0"/>
                  <a:t>nonstationary</a:t>
                </a:r>
                <a:r>
                  <a:rPr lang="en-US" altLang="zh-TW" dirty="0" smtClean="0"/>
                  <a:t> time series 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/>
                  <a:t> become a stationary time series by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k times </a:t>
                </a:r>
                <a:r>
                  <a:rPr lang="en-US" altLang="zh-TW" dirty="0" smtClean="0"/>
                  <a:t>difference 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/>
                  <a:t> is an integration variables of order k and denote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zh-TW" dirty="0" smtClean="0"/>
                  <a:t> .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</a:t>
                </a:r>
                <a:r>
                  <a:rPr lang="en-US" altLang="zh-TW" u="sng" dirty="0" smtClean="0"/>
                  <a:t>Example :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 smtClean="0"/>
                  <a:t>is white noise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altLang="zh-TW" dirty="0" smtClean="0"/>
                  <a:t> 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- 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TW" dirty="0" smtClean="0"/>
                  <a:t> 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&gt;0 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 smtClean="0"/>
                  <a:t>are constant 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1325563"/>
                <a:ext cx="12192000" cy="4851400"/>
              </a:xfrm>
              <a:blipFill rotWithShape="0">
                <a:blip r:embed="rId2"/>
                <a:stretch>
                  <a:fillRect l="-900" t="-20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2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err="1">
                <a:latin typeface="+mn-lt"/>
              </a:rPr>
              <a:t>Cointegration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" y="1008529"/>
                <a:ext cx="12192000" cy="5712946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Now we come back to </a:t>
                </a:r>
                <a:r>
                  <a:rPr lang="en-US" altLang="zh-TW" dirty="0" err="1" smtClean="0"/>
                  <a:t>cointegration</a:t>
                </a:r>
                <a:r>
                  <a:rPr lang="en-US" altLang="zh-TW" dirty="0" smtClean="0"/>
                  <a:t> :</a:t>
                </a:r>
                <a:endParaRPr lang="en-US" altLang="zh-TW" dirty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- The econometricians </a:t>
                </a:r>
                <a:r>
                  <a:rPr lang="en-US" altLang="zh-TW" u="sng" dirty="0" smtClean="0"/>
                  <a:t>Engle</a:t>
                </a:r>
                <a:r>
                  <a:rPr lang="en-US" altLang="zh-TW" dirty="0" smtClean="0"/>
                  <a:t> and </a:t>
                </a:r>
                <a:r>
                  <a:rPr lang="en-US" altLang="zh-TW" u="sng" dirty="0" smtClean="0"/>
                  <a:t>Granger 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1) They observed that two </a:t>
                </a:r>
                <a:r>
                  <a:rPr lang="en-US" altLang="zh-TW" dirty="0" err="1" smtClean="0"/>
                  <a:t>nonstationary</a:t>
                </a:r>
                <a:r>
                  <a:rPr lang="en-US" altLang="zh-TW" dirty="0" smtClean="0"/>
                  <a:t> series in a specific linear combination become to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stationary!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2) They proposed the idea in an article and won Nobel Prize in economics in 2003.</a:t>
                </a:r>
              </a:p>
              <a:p>
                <a:pPr marL="457200" lvl="1" indent="0">
                  <a:buNone/>
                </a:pPr>
                <a:endParaRPr lang="en-US" altLang="zh-TW" dirty="0"/>
              </a:p>
              <a:p>
                <a:pPr lvl="1">
                  <a:buFontTx/>
                  <a:buChar char="-"/>
                </a:pPr>
                <a:r>
                  <a:rPr lang="en-US" altLang="zh-TW" dirty="0" smtClean="0"/>
                  <a:t>Definition: 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If a </a:t>
                </a:r>
                <a:r>
                  <a:rPr lang="en-US" altLang="zh-TW" dirty="0" err="1" smtClean="0"/>
                  <a:t>nonstationary</a:t>
                </a:r>
                <a:r>
                  <a:rPr lang="en-US" altLang="zh-TW" dirty="0" smtClean="0"/>
                  <a:t> time series with m variables denote by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/>
                  <a:t>  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TW" dirty="0" smtClean="0"/>
                  <a:t> ,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altLang="zh-TW" dirty="0" smtClean="0"/>
                  <a:t> a vector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TW" dirty="0" smtClean="0"/>
                  <a:t>  </a:t>
                </a:r>
                <a:r>
                  <a:rPr lang="en-US" altLang="zh-TW" dirty="0" err="1" smtClean="0"/>
                  <a:t>s.t.</a:t>
                </a:r>
                <a:r>
                  <a:rPr lang="en-US" altLang="zh-TW" dirty="0" smtClean="0"/>
                  <a:t> 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𝛽</m:t>
                    </m:r>
                    <m:sSubSup>
                      <m:sSub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/>
                  <a:t> then </a:t>
                </a:r>
                <a:r>
                  <a:rPr lang="en-US" altLang="zh-TW" dirty="0" smtClean="0"/>
                  <a:t>we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</a:t>
                </a:r>
                <a:r>
                  <a:rPr lang="en-US" altLang="zh-TW" dirty="0" smtClean="0"/>
                  <a:t> 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/>
                  <a:t> are </a:t>
                </a:r>
                <a:r>
                  <a:rPr lang="en-US" altLang="zh-TW" dirty="0" err="1" smtClean="0"/>
                  <a:t>cointegrated</a:t>
                </a:r>
                <a:r>
                  <a:rPr lang="en-US" altLang="zh-TW" dirty="0" smtClean="0"/>
                  <a:t> of order (</a:t>
                </a:r>
                <a:r>
                  <a:rPr lang="en-US" altLang="zh-TW" dirty="0" err="1" smtClean="0"/>
                  <a:t>k,d</a:t>
                </a:r>
                <a:r>
                  <a:rPr lang="en-US" altLang="zh-TW" dirty="0" smtClean="0"/>
                  <a:t>) denote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𝐶𝐼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/>
                  <a:t> and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zh-TW" dirty="0" smtClean="0"/>
                  <a:t> is </a:t>
                </a:r>
                <a:r>
                  <a:rPr lang="en-US" altLang="zh-TW" dirty="0" err="1" smtClean="0"/>
                  <a:t>cointegrating</a:t>
                </a:r>
                <a:r>
                  <a:rPr lang="en-US" altLang="zh-TW" dirty="0" smtClean="0"/>
                  <a:t> vector.</a:t>
                </a:r>
              </a:p>
              <a:p>
                <a:pPr marL="457200" lvl="1" indent="0">
                  <a:buNone/>
                </a:pPr>
                <a:endParaRPr lang="en-US" altLang="zh-TW" dirty="0"/>
              </a:p>
              <a:p>
                <a:pPr lvl="1">
                  <a:buFontTx/>
                  <a:buChar char="-"/>
                </a:pPr>
                <a:r>
                  <a:rPr lang="en-US" altLang="zh-TW" dirty="0" smtClean="0"/>
                  <a:t>In this book , it focus on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𝑛𝑜𝑛𝑠𝑡𝑎𝑡𝑖𝑜𝑛𝑎𝑟𝑦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𝑠𝑒𝑟𝑖𝑒𝑠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 , </m:t>
                    </m:r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altLang="zh-TW" dirty="0" smtClean="0"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 </m:t>
                    </m:r>
                    <m:r>
                      <a:rPr lang="zh-TW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𝛾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𝑠𝑡𝑎𝑡𝑖𝑜𝑛𝑎𝑟𝑦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𝑡h𝑒𝑛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𝑎𝑟𝑒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𝑐𝑜𝑖𝑛𝑡𝑒𝑔𝑟𝑎𝑡𝑒𝑑</m:t>
                    </m:r>
                  </m:oMath>
                </a14:m>
                <a:r>
                  <a:rPr lang="en-US" altLang="zh-TW" dirty="0"/>
                  <a:t>.</a:t>
                </a:r>
                <a:endParaRPr lang="zh-TW" altLang="en-US" dirty="0"/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1008529"/>
                <a:ext cx="12192000" cy="5712946"/>
              </a:xfrm>
              <a:blipFill rotWithShape="0">
                <a:blip r:embed="rId2"/>
                <a:stretch>
                  <a:fillRect l="-900" t="-17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6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err="1" smtClean="0">
                <a:latin typeface="+mn-lt"/>
              </a:rPr>
              <a:t>Cointegration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058" y="1008528"/>
            <a:ext cx="11967883" cy="5567083"/>
          </a:xfrm>
        </p:spPr>
        <p:txBody>
          <a:bodyPr/>
          <a:lstStyle/>
          <a:p>
            <a:r>
              <a:rPr lang="en-US" altLang="zh-TW" dirty="0" smtClean="0"/>
              <a:t>Real-life example :</a:t>
            </a:r>
            <a:endParaRPr lang="en-US" altLang="zh-TW" dirty="0"/>
          </a:p>
          <a:p>
            <a:pPr marL="971550" lvl="1" indent="-514350">
              <a:buFont typeface="+mj-lt"/>
              <a:buAutoNum type="arabicParenR"/>
            </a:pPr>
            <a:r>
              <a:rPr lang="en-US" altLang="zh-TW" dirty="0"/>
              <a:t>C</a:t>
            </a:r>
            <a:r>
              <a:rPr lang="en-US" altLang="zh-TW" dirty="0" smtClean="0"/>
              <a:t>onsumption and income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zh-TW" dirty="0"/>
              <a:t>S</a:t>
            </a:r>
            <a:r>
              <a:rPr lang="en-US" altLang="zh-TW" dirty="0" smtClean="0"/>
              <a:t>hort-term and long-term rates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zh-TW" dirty="0"/>
              <a:t>T</a:t>
            </a:r>
            <a:r>
              <a:rPr lang="en-US" altLang="zh-TW" dirty="0" smtClean="0"/>
              <a:t>he M2 money supply and GDP</a:t>
            </a:r>
          </a:p>
          <a:p>
            <a:pPr marL="971550" lvl="1" indent="-514350">
              <a:buFont typeface="+mj-lt"/>
              <a:buAutoNum type="arabicParenR"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9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err="1" smtClean="0">
                <a:latin typeface="+mn-lt"/>
              </a:rPr>
              <a:t>Cointegration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058" y="2259106"/>
            <a:ext cx="11967883" cy="4316505"/>
          </a:xfrm>
        </p:spPr>
        <p:txBody>
          <a:bodyPr/>
          <a:lstStyle/>
          <a:p>
            <a:r>
              <a:rPr lang="en-US" altLang="zh-TW" dirty="0" smtClean="0"/>
              <a:t>So , What is the </a:t>
            </a:r>
            <a:r>
              <a:rPr lang="en-US" altLang="zh-TW" dirty="0" err="1" smtClean="0"/>
              <a:t>cointegrated</a:t>
            </a:r>
            <a:r>
              <a:rPr lang="en-US" altLang="zh-TW" dirty="0" smtClean="0"/>
              <a:t> series dynamics </a:t>
            </a:r>
            <a:r>
              <a:rPr lang="en-US" altLang="zh-TW" dirty="0" smtClean="0"/>
              <a:t>?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 smtClean="0"/>
              <a:t>The </a:t>
            </a:r>
            <a:r>
              <a:rPr lang="en-US" altLang="zh-TW" dirty="0" err="1"/>
              <a:t>cointegrated</a:t>
            </a:r>
            <a:r>
              <a:rPr lang="en-US" altLang="zh-TW" dirty="0"/>
              <a:t> systems have a long-run equilibrium</a:t>
            </a:r>
            <a:r>
              <a:rPr lang="en-US" altLang="zh-TW" dirty="0" smtClean="0"/>
              <a:t>.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</a:t>
            </a:r>
            <a:r>
              <a:rPr lang="en-US" altLang="zh-TW" dirty="0"/>
              <a:t>- If there is a deviation from the </a:t>
            </a:r>
            <a:r>
              <a:rPr lang="en-US" altLang="zh-TW" dirty="0" smtClean="0"/>
              <a:t>long-run mean</a:t>
            </a:r>
            <a:r>
              <a:rPr lang="en-US" altLang="zh-TW" dirty="0"/>
              <a:t>, then one or both time series </a:t>
            </a:r>
            <a:r>
              <a:rPr lang="en-US" altLang="zh-TW" dirty="0" smtClean="0"/>
              <a:t>adjust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</a:t>
            </a:r>
            <a:r>
              <a:rPr lang="en-US" altLang="zh-TW" dirty="0"/>
              <a:t>themselves to restore the </a:t>
            </a:r>
            <a:r>
              <a:rPr lang="en-US" altLang="zh-TW" dirty="0" smtClean="0"/>
              <a:t>long-run equilibrium.(From </a:t>
            </a:r>
            <a:r>
              <a:rPr lang="en-US" altLang="zh-TW" dirty="0"/>
              <a:t>Granger representation </a:t>
            </a:r>
            <a:r>
              <a:rPr lang="en-US" altLang="zh-TW" dirty="0" smtClean="0"/>
              <a:t>theorem) 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</a:t>
            </a:r>
          </a:p>
          <a:p>
            <a:pPr marL="914400" lvl="1" indent="-457200">
              <a:buFont typeface="+mj-lt"/>
              <a:buAutoNum type="arabicParenR" startAt="2"/>
            </a:pPr>
            <a:r>
              <a:rPr lang="en-US" altLang="zh-TW" dirty="0" smtClean="0"/>
              <a:t>We use “error correction” to capture the movement !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4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err="1" smtClean="0">
                <a:latin typeface="+mn-lt"/>
              </a:rPr>
              <a:t>Cointegration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12058" y="1008529"/>
                <a:ext cx="11967883" cy="566121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/>
                  <a:t>The error correction representation: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-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,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zh-TW" dirty="0" smtClean="0"/>
                  <a:t> and </a:t>
                </a:r>
                <a:r>
                  <a:rPr lang="en-US" altLang="zh-TW" dirty="0" err="1" smtClean="0"/>
                  <a:t>cointegrated</a:t>
                </a:r>
                <a:r>
                  <a:rPr lang="en-US" altLang="zh-TW" dirty="0" smtClean="0"/>
                  <a:t> , so  </a:t>
                </a:r>
              </a:p>
              <a:p>
                <a:pPr marL="514350" indent="-514350">
                  <a:buFont typeface="+mj-lt"/>
                  <a:buAutoNum type="arabicPeriod" startAt="5"/>
                </a:pPr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altLang="zh-TW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/>
                  <a:t>The error correction rate :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      - Indicative of the speed with which the time series corrects itself to maintain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         equilibrium.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      - One positive , another should negative.</a:t>
                </a:r>
              </a:p>
              <a:p>
                <a:pPr marL="457200" lvl="1" indent="0">
                  <a:buNone/>
                </a:pPr>
                <a:endParaRPr lang="en-US" altLang="zh-TW" dirty="0"/>
              </a:p>
              <a:p>
                <a:pPr marL="914400" lvl="1" indent="-457200">
                  <a:buFont typeface="+mj-lt"/>
                  <a:buAutoNum type="arabicParenR" startAt="2"/>
                </a:pPr>
                <a:r>
                  <a:rPr lang="en-US" altLang="zh-TW" dirty="0" err="1" smtClean="0"/>
                  <a:t>Cointegration</a:t>
                </a:r>
                <a:r>
                  <a:rPr lang="en-US" altLang="zh-TW" dirty="0" smtClean="0"/>
                  <a:t> coefficient :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    - If two time series are said to be </a:t>
                </a:r>
                <a:r>
                  <a:rPr lang="en-US" altLang="zh-TW" dirty="0" err="1" smtClean="0"/>
                  <a:t>cointegarted</a:t>
                </a:r>
                <a:r>
                  <a:rPr lang="en-US" altLang="zh-TW" dirty="0" smtClean="0"/>
                  <a:t>, they share a common trend.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    - And one’s common trend component can be scaled up by another one.   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058" y="1008529"/>
                <a:ext cx="11967883" cy="5661212"/>
              </a:xfrm>
              <a:blipFill rotWithShape="0">
                <a:blip r:embed="rId2"/>
                <a:stretch>
                  <a:fillRect l="-764" t="-2153" b="-15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5459506" y="3030208"/>
            <a:ext cx="233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Error correction part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030136" y="3043655"/>
            <a:ext cx="190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White noise part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5365376" y="3043655"/>
            <a:ext cx="24339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8162365" y="3030208"/>
            <a:ext cx="4168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822576" y="2205317"/>
            <a:ext cx="1815353" cy="81144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365376" y="2205318"/>
            <a:ext cx="349624" cy="81144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817659" y="2030506"/>
            <a:ext cx="228600" cy="99970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7046259" y="3030208"/>
            <a:ext cx="1936376" cy="519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8982635" y="3469803"/>
            <a:ext cx="2747683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F0"/>
                </a:solidFill>
              </a:rPr>
              <a:t>C</a:t>
            </a:r>
            <a:r>
              <a:rPr lang="en-US" altLang="zh-TW" dirty="0" smtClean="0">
                <a:solidFill>
                  <a:srgbClr val="00B0F0"/>
                </a:solidFill>
              </a:rPr>
              <a:t>oefficient of </a:t>
            </a:r>
            <a:r>
              <a:rPr lang="en-US" altLang="zh-TW" dirty="0" err="1" smtClean="0">
                <a:solidFill>
                  <a:srgbClr val="00B0F0"/>
                </a:solidFill>
              </a:rPr>
              <a:t>cointegration</a:t>
            </a:r>
            <a:endParaRPr lang="zh-TW" altLang="en-US" dirty="0">
              <a:solidFill>
                <a:srgbClr val="00B0F0"/>
              </a:solidFill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 flipV="1">
            <a:off x="7315200" y="1734671"/>
            <a:ext cx="714936" cy="47064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8041342" y="1532965"/>
            <a:ext cx="3913093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92D050"/>
                </a:solidFill>
              </a:rPr>
              <a:t>deviation from the long-run equilibrium</a:t>
            </a:r>
            <a:endParaRPr lang="zh-TW" altLang="en-US" dirty="0">
              <a:solidFill>
                <a:srgbClr val="92D050"/>
              </a:solidFill>
            </a:endParaRPr>
          </a:p>
        </p:txBody>
      </p:sp>
      <p:cxnSp>
        <p:nvCxnSpPr>
          <p:cNvPr id="24" name="直線單箭頭接點 23"/>
          <p:cNvCxnSpPr/>
          <p:nvPr/>
        </p:nvCxnSpPr>
        <p:spPr>
          <a:xfrm flipH="1">
            <a:off x="3886200" y="2850776"/>
            <a:ext cx="1479176" cy="38996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1779494" y="3167245"/>
            <a:ext cx="2106706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error correction rate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93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9703</TotalTime>
  <Words>1184</Words>
  <Application>Microsoft Office PowerPoint</Application>
  <PresentationFormat>寬螢幕</PresentationFormat>
  <Paragraphs>211</Paragraphs>
  <Slides>19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新細明體</vt:lpstr>
      <vt:lpstr>Arial</vt:lpstr>
      <vt:lpstr>Calibri</vt:lpstr>
      <vt:lpstr>Calibri Light</vt:lpstr>
      <vt:lpstr>Cambria Math</vt:lpstr>
      <vt:lpstr>Wingdings</vt:lpstr>
      <vt:lpstr>Office 佈景主題</vt:lpstr>
      <vt:lpstr>Equation</vt:lpstr>
      <vt:lpstr>CH5 Overview</vt:lpstr>
      <vt:lpstr>Agenda</vt:lpstr>
      <vt:lpstr>History</vt:lpstr>
      <vt:lpstr>Motivation</vt:lpstr>
      <vt:lpstr>Cointegration</vt:lpstr>
      <vt:lpstr>Cointegration</vt:lpstr>
      <vt:lpstr>Cointegration</vt:lpstr>
      <vt:lpstr>Cointegration</vt:lpstr>
      <vt:lpstr>Cointegration</vt:lpstr>
      <vt:lpstr>PowerPoint 簡報</vt:lpstr>
      <vt:lpstr>PowerPoint 簡報</vt:lpstr>
      <vt:lpstr>Cointegration</vt:lpstr>
      <vt:lpstr>Applying the model</vt:lpstr>
      <vt:lpstr>Applying the model</vt:lpstr>
      <vt:lpstr>A trading strategy</vt:lpstr>
      <vt:lpstr>A trading strategy</vt:lpstr>
      <vt:lpstr>A trading strategy</vt:lpstr>
      <vt:lpstr>A trading strategy</vt:lpstr>
      <vt:lpstr>Road map for strategy design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CH5 Overview</dc:title>
  <dc:creator>david</dc:creator>
  <cp:lastModifiedBy>david</cp:lastModifiedBy>
  <cp:revision>97</cp:revision>
  <dcterms:created xsi:type="dcterms:W3CDTF">2014-07-03T09:41:06Z</dcterms:created>
  <dcterms:modified xsi:type="dcterms:W3CDTF">2014-08-12T16:41:40Z</dcterms:modified>
</cp:coreProperties>
</file>